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5"/>
  </p:normalViewPr>
  <p:slideViewPr>
    <p:cSldViewPr snapToGrid="0">
      <p:cViewPr varScale="1">
        <p:scale>
          <a:sx n="42" d="100"/>
          <a:sy n="42" d="100"/>
        </p:scale>
        <p:origin x="2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0B39-3333-7C4E-B787-B0D9267F3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8CD6C-D090-FADC-E849-49DE5A62C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B8622-0FE0-5477-E8DC-E2953A982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6B4ED-5C82-EB1F-04E0-BD9F81AB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7C1BD-04BC-1592-5281-0A52B78B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6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9EE0-C352-333D-1E85-539C44BE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94C78-52DF-C0BD-0FF1-93AAFCFF0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6B645-F5C4-ED03-87D8-C4DC994DE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B5957-9741-8ED6-D3C7-07634D739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02C3E-6D67-1ED4-856A-4408A083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3073-0C5D-D7B1-2928-B9A26C4C5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C2D0E-A847-0705-F9F5-0A24E1BC0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1D57F-E1EB-BFDB-C2E6-E49D55D11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47B12-3346-FCA4-BFA8-145293D4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B579E-0608-ED0A-17CD-B01F7FC8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8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02EB-479C-722E-27A3-6956823F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56E0A-F231-5109-1BFB-411E96A94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B119E-84F9-1E3C-234F-0738BEEFE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F2A25-ABD0-7AD6-9DF0-899565BB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7F457-B956-F0C9-729D-40EADAF3D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7436-6A08-3F67-BBA4-C81FEB75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7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89A7-BFCC-B0F0-4004-464F1608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16E0A-9615-47F3-1008-7EB9E5BD2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0BDE9-71CF-1665-8DD6-08012E6C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38FDD8-7344-10A3-CD70-A48DC6FFF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B727C-45AF-8E35-7CF0-4F1FF1FA6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D12A77-37EF-3F43-E1CB-90DC6D82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7B158-42D4-35A9-B196-EDB42EE4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60148-6D66-676B-541E-B26313C3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89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ACBE2-9D87-7E65-CA98-48CCF168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FF2404-5191-649D-6C72-90DECA80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0EADA-E15D-D870-D89C-E4F6131E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7684EA-31B0-B787-D22A-60D32A58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1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5A66B6-F591-00F5-A3E8-0EC58E090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F6F578-5FB2-0335-B091-3F7AA2BB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5B560-4585-87C3-A017-3B7E86C0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6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DDD9A-FCAF-0572-84DB-E0EEB2A4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3F0BC-497E-333A-C4A4-A12F2F4A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00BB4-D738-CFE3-4936-77CB0B694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B6AB9-1EBC-8EC5-6431-1C3407BB3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ED936-CC7E-7AB1-8270-54E93A1E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074A9-E809-1BEE-B9C8-C1996434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1273-F257-35B6-4AFB-7F3F595B7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431BDD-CFE4-FBF6-D7E7-07CAD3C11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FA9AA-88A2-B698-BF0C-A70D02D3A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559D8-C217-BCD8-AFF7-ECCBF9F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58D88-4EC0-2A83-32FB-76967B7F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21B46-823E-716D-2758-9ECBA468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5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4E91-8ECB-8F5A-B2F2-C63AAA4B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085511-8419-4BEA-FC04-F036AFACA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C0C5F-DFD5-7D6D-D777-D33EAF2C9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F2F2E-2330-276A-9225-782875334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3EC9D-78CC-75AE-94B4-E7E93268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CE4E4-7ECF-22E5-3D55-8F64DB81D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A389F-9200-E4B4-CB93-FF62ECEA5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1D3DE-EF4E-3865-3EA0-F42F43A1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18DD2-B1E7-4C62-60D9-11CBE024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35A1A-E638-CD42-1BDE-5C64BF6F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4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F7759F-3FD2-C767-60CC-D69A4020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69A70-D342-AEB1-412A-7F4476536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57021-A237-FED1-D300-09973E100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B3B64-2BE8-D54B-9F79-6134328FCBC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CE737-6DBB-86D1-36D8-8B36C8AC3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CA8E7-1220-6E18-39F0-B08864AEB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426ED5-56D0-8945-BFF7-BC6BF10C9C0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8BEB9-9816-FE4E-389D-BEAA464E64D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11687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carrying a child on his shoulders&#10;&#10;AI-generated content may be incorrect.">
            <a:extLst>
              <a:ext uri="{FF2B5EF4-FFF2-40B4-BE49-F238E27FC236}">
                <a16:creationId xmlns:a16="http://schemas.microsoft.com/office/drawing/2014/main" id="{A400AEC7-4949-0CE6-1A33-E31CF4580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47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D08E0-C9B4-FDD1-CF4A-5C42B2A80FD2}"/>
              </a:ext>
            </a:extLst>
          </p:cNvPr>
          <p:cNvSpPr txBox="1"/>
          <p:nvPr/>
        </p:nvSpPr>
        <p:spPr>
          <a:xfrm>
            <a:off x="340238" y="1186163"/>
            <a:ext cx="3831712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es-ES" sz="4000" dirty="0">
                <a:solidFill>
                  <a:schemeClr val="bg1"/>
                </a:solidFill>
                <a:latin typeface="Fidelity Slab Light" panose="02060404050501040104" pitchFamily="18" charset="77"/>
              </a:rPr>
              <a:t>Realice la Evaluación de Bienestar Financiero</a:t>
            </a:r>
            <a:endParaRPr lang="en-US" sz="4000" dirty="0">
              <a:solidFill>
                <a:schemeClr val="bg1"/>
              </a:solidFill>
              <a:latin typeface="Fidelity Slab Light" panose="02060404050501040104" pitchFamily="18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F1B15-96C0-6FC2-5155-BCD6D555C4BE}"/>
              </a:ext>
            </a:extLst>
          </p:cNvPr>
          <p:cNvSpPr txBox="1"/>
          <p:nvPr/>
        </p:nvSpPr>
        <p:spPr>
          <a:xfrm>
            <a:off x="372137" y="3579155"/>
            <a:ext cx="367196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s-E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En solo unos minutos, puede explorar formas de sacar más provecho de su dinero, incluidas las siguientes: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Ayuda paso a paso para tomar decisiones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Un plan de acción personalizado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chemeClr val="bg1"/>
                </a:solidFill>
                <a:latin typeface="Fidelity Sans 2" panose="020B0504050501040104" pitchFamily="34" charset="77"/>
              </a:rPr>
              <a:t>Apoyo que se adapte a sus metas de vida y dinero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FFB5E2-AA16-042C-DA3E-946AE97EED83}"/>
              </a:ext>
            </a:extLst>
          </p:cNvPr>
          <p:cNvSpPr txBox="1"/>
          <p:nvPr/>
        </p:nvSpPr>
        <p:spPr>
          <a:xfrm>
            <a:off x="1395167" y="5065212"/>
            <a:ext cx="2648932" cy="39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Para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realizar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el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chequeo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,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escanee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el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código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 o </a:t>
            </a:r>
            <a:r>
              <a:rPr lang="en-US" sz="900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visite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90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NetBenefits.com/</a:t>
            </a:r>
            <a:r>
              <a:rPr lang="en-US" sz="900" b="1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financialwellnesshelp</a:t>
            </a:r>
            <a:r>
              <a:rPr lang="en-US" sz="900" dirty="0">
                <a:solidFill>
                  <a:schemeClr val="bg1"/>
                </a:solidFill>
                <a:latin typeface="Fidelity Sans 2" panose="020B0504050501040104" pitchFamily="34" charset="7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06A05-FB6B-FB67-E591-19CFC26293CF}"/>
              </a:ext>
            </a:extLst>
          </p:cNvPr>
          <p:cNvSpPr txBox="1"/>
          <p:nvPr/>
        </p:nvSpPr>
        <p:spPr>
          <a:xfrm>
            <a:off x="389577" y="6178352"/>
            <a:ext cx="3927242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La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captura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de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pantalla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es solo para fines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ilustrativos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.</a:t>
            </a:r>
          </a:p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NetBenefits y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el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logotipo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de Fidelity Investments son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marcas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de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servicio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registradas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de FMR LLC.</a:t>
            </a:r>
          </a:p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Fidelity Brokerage Services LLC,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Miembro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de NYSE, SIPC, 900 Salem Street, Smithfield, RI 02917</a:t>
            </a:r>
          </a:p>
          <a:p>
            <a:pPr>
              <a:lnSpc>
                <a:spcPts val="850"/>
              </a:lnSpc>
            </a:pP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© 2025 FMR LLC. Todos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los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 derechos </a:t>
            </a:r>
            <a:r>
              <a:rPr lang="en-US" sz="650" dirty="0" err="1">
                <a:solidFill>
                  <a:schemeClr val="bg1"/>
                </a:solidFill>
                <a:latin typeface="Fidelity Sans 2 Light" panose="020B0404050501040104" pitchFamily="34" charset="77"/>
              </a:rPr>
              <a:t>reservados</a:t>
            </a:r>
            <a:r>
              <a:rPr lang="en-US" sz="65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. 1212442.1.0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EA2553-DBA5-9089-C0D2-93415A7627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3997" y="4838664"/>
            <a:ext cx="872204" cy="872204"/>
          </a:xfrm>
          <a:prstGeom prst="rect">
            <a:avLst/>
          </a:prstGeom>
        </p:spPr>
      </p:pic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406A3043-C51A-1EAB-E3C9-722CE78BB2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6435"/>
          <a:stretch/>
        </p:blipFill>
        <p:spPr>
          <a:xfrm>
            <a:off x="9264630" y="1394900"/>
            <a:ext cx="2256810" cy="406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Edits xmlns="c5dbb1f0-d2c8-4cfe-924e-d91b7fc2a2b4" xsi:nil="true"/>
    <Rank xmlns="c5dbb1f0-d2c8-4cfe-924e-d91b7fc2a2b4" xsi:nil="true"/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ce6ed1833ffdc562fb4bfcbd25099c49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f24300e4ae51638ce00a4c9d47e3be9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3B7159-47A6-4B02-AE24-F44DC3B44901}">
  <ds:schemaRefs>
    <ds:schemaRef ds:uri="http://schemas.microsoft.com/office/2006/documentManagement/types"/>
    <ds:schemaRef ds:uri="7521ab54-f823-410f-afc8-06c56915d8c5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  <ds:schemaRef ds:uri="c5dbb1f0-d2c8-4cfe-924e-d91b7fc2a2b4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57458AE-6B83-4DF0-A7E7-EBD1660727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BFAF72-5B18-4E98-A596-F8879C7416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Fidelity Sans 2</vt:lpstr>
      <vt:lpstr>Fidelity Sans 2 Light</vt:lpstr>
      <vt:lpstr>Fidelity Slab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Ruesch, Joseph</dc:creator>
  <cp:lastModifiedBy>Solzsmon, Andrew</cp:lastModifiedBy>
  <cp:revision>3</cp:revision>
  <cp:lastPrinted>2025-10-28T16:57:53Z</cp:lastPrinted>
  <dcterms:created xsi:type="dcterms:W3CDTF">2025-10-15T00:08:04Z</dcterms:created>
  <dcterms:modified xsi:type="dcterms:W3CDTF">2025-12-19T18:22:09Z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2025-10-15T00:28:51Z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8d638fcc-da53-4d9b-b5e7-40db23a99cac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50, 0, 1, 1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Fidelity Internal Information</vt:lpwstr>
  </property>
  <property fmtid="{D5CDD505-2E9C-101B-9397-08002B2CF9AE}" pid="12" name="ContentTypeId">
    <vt:lpwstr>0x01010045811A15E5312B498EB73555F9699BBC</vt:lpwstr>
  </property>
</Properties>
</file>